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Clear Sans Regular Bold" panose="020B0604020202020204" charset="0"/>
      <p:regular r:id="rId23"/>
    </p:embeddedFont>
    <p:embeddedFont>
      <p:font typeface="Constantia" panose="02030602050306030303" pitchFamily="18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Mongolian Baiti" panose="03000500000000000000" pitchFamily="66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FF0066"/>
    <a:srgbClr val="00CC00"/>
    <a:srgbClr val="0DFF7A"/>
    <a:srgbClr val="D60093"/>
    <a:srgbClr val="FF4343"/>
    <a:srgbClr val="A100FF"/>
    <a:srgbClr val="883C84"/>
    <a:srgbClr val="461B49"/>
    <a:srgbClr val="963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291" autoAdjust="0"/>
  </p:normalViewPr>
  <p:slideViewPr>
    <p:cSldViewPr>
      <p:cViewPr varScale="1">
        <p:scale>
          <a:sx n="49" d="100"/>
          <a:sy n="49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wnloads\Re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ownloads\Reactio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ln>
                  <a:solidFill>
                    <a:srgbClr val="1994B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srgbClr val="92D05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r>
              <a:rPr lang="en-US" sz="4000" b="1" dirty="0">
                <a:ln>
                  <a:solidFill>
                    <a:srgbClr val="1994B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srgbClr val="92D05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Top</a:t>
            </a:r>
            <a:r>
              <a:rPr lang="en-US" sz="4000" b="1" baseline="0" dirty="0">
                <a:ln>
                  <a:solidFill>
                    <a:srgbClr val="1994B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srgbClr val="92D05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5 Categories by Aggregate "Popularity" Score</a:t>
            </a:r>
            <a:endParaRPr lang="en-US" sz="4000" b="1" dirty="0">
              <a:ln>
                <a:solidFill>
                  <a:srgbClr val="1994B1"/>
                </a:solidFill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18900000" algn="bl" rotWithShape="0">
                  <a:srgbClr val="92D050">
                    <a:alpha val="40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ln>
                <a:solidFill>
                  <a:srgbClr val="1994B1"/>
                </a:solidFill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18900000" algn="bl" rotWithShape="0">
                  <a:srgbClr val="92D050">
                    <a:alpha val="40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630176007410839"/>
          <c:y val="0.2223555337129548"/>
          <c:w val="0.75227667129844067"/>
          <c:h val="0.6085450824702937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'Top 5 Category'!$B$1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cat>
            <c:strRef>
              <c:f>'Top 5 Category'!$A$2:$A$6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Category'!$B$2:$B$6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7F-4C09-A2EE-49FA60363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overlap val="100"/>
        <c:axId val="385855951"/>
        <c:axId val="857198895"/>
      </c:barChart>
      <c:catAx>
        <c:axId val="3858559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defRPr>
                </a:pPr>
                <a:r>
                  <a:rPr lang="en-US" sz="2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Categories</a:t>
                </a:r>
              </a:p>
            </c:rich>
          </c:tx>
          <c:layout>
            <c:manualLayout>
              <c:xMode val="edge"/>
              <c:yMode val="edge"/>
              <c:x val="2.1045931758530187E-2"/>
              <c:y val="0.42166688932664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Constantia" panose="02030602050306030303" pitchFamily="18" charset="0"/>
                <a:ea typeface="+mn-ea"/>
                <a:cs typeface="+mn-cs"/>
              </a:defRPr>
            </a:pPr>
            <a:endParaRPr lang="en-US"/>
          </a:p>
        </c:txPr>
        <c:crossAx val="857198895"/>
        <c:crosses val="autoZero"/>
        <c:auto val="1"/>
        <c:lblAlgn val="ctr"/>
        <c:lblOffset val="100"/>
        <c:noMultiLvlLbl val="0"/>
      </c:catAx>
      <c:valAx>
        <c:axId val="85719889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defRPr>
                </a:pPr>
                <a:r>
                  <a:rPr lang="en-US" sz="20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Aggregate</a:t>
                </a:r>
                <a:r>
                  <a:rPr lang="en-US" sz="2000" b="1" baseline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“Popularity” Score</a:t>
                </a:r>
                <a:endParaRPr lang="en-US" sz="20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0.41720873861355567"/>
              <c:y val="0.924283156618626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385855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[Reactions.csv]Top 5 Category!PivotTable1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3600" b="1" i="0" u="none" strike="noStrike" kern="1200" spc="0" baseline="0" dirty="0" smtClean="0">
                <a:ln>
                  <a:solidFill>
                    <a:srgbClr val="1994B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srgbClr val="92D05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r>
              <a:rPr lang="en-US" sz="3600" b="1" i="0" u="none" strike="noStrike" kern="1200" spc="0" baseline="0" dirty="0">
                <a:ln>
                  <a:solidFill>
                    <a:srgbClr val="1994B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srgbClr val="92D05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“Popularity” Percentage Share from Top 5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3600" b="1" i="0" u="none" strike="noStrike" kern="1200" spc="0" baseline="0" dirty="0" smtClean="0">
              <a:ln>
                <a:solidFill>
                  <a:srgbClr val="1994B1"/>
                </a:solidFill>
              </a:ln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srgbClr val="92D050">
                    <a:alpha val="40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FF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B05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4"/>
        <c:spPr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5"/>
        <c:spPr>
          <a:solidFill>
            <a:schemeClr val="accent2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6"/>
        <c:spPr>
          <a:solidFill>
            <a:srgbClr val="FF00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7"/>
        <c:spPr>
          <a:solidFill>
            <a:srgbClr val="FFFF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FF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9"/>
        <c:spPr>
          <a:solidFill>
            <a:srgbClr val="00B05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0"/>
        <c:spPr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1"/>
        <c:spPr>
          <a:solidFill>
            <a:schemeClr val="accent2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2"/>
        <c:spPr>
          <a:solidFill>
            <a:srgbClr val="FF00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3"/>
        <c:spPr>
          <a:solidFill>
            <a:srgbClr val="FFFF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FF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5"/>
        <c:spPr>
          <a:solidFill>
            <a:srgbClr val="00B05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6"/>
        <c:spPr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7"/>
        <c:spPr>
          <a:solidFill>
            <a:schemeClr val="accent2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  <c:pivotFmt>
        <c:idx val="18"/>
        <c:spPr>
          <a:solidFill>
            <a:srgbClr val="FF0000"/>
          </a:solidFill>
          <a:ln w="19050">
            <a:noFill/>
          </a:ln>
          <a:effectLst>
            <a:outerShdw blurRad="50800" dist="38100" dir="21540000" algn="r" rotWithShape="0">
              <a:prstClr val="black">
                <a:alpha val="1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2676837270341208"/>
          <c:y val="0.22718285809742259"/>
          <c:w val="0.43859096128608926"/>
          <c:h val="0.70950041483601667"/>
        </c:manualLayout>
      </c:layout>
      <c:pieChart>
        <c:varyColors val="1"/>
        <c:ser>
          <c:idx val="0"/>
          <c:order val="0"/>
          <c:tx>
            <c:strRef>
              <c:f>'Top 5 Category'!$B$21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>
              <a:outerShdw blurRad="50800" dist="38100" dir="21540000" algn="r" rotWithShape="0">
                <a:prstClr val="black">
                  <a:alpha val="1000"/>
                </a:prstClr>
              </a:outerShdw>
            </a:effectLst>
          </c:spPr>
          <c:dPt>
            <c:idx val="0"/>
            <c:bubble3D val="0"/>
            <c:explosion val="9"/>
            <c:spPr>
              <a:solidFill>
                <a:srgbClr val="FF0000"/>
              </a:solidFill>
              <a:ln w="19050">
                <a:noFill/>
              </a:ln>
              <a:effectLst>
                <a:outerShdw blurRad="50800" dist="38100" dir="21540000" algn="r" rotWithShape="0">
                  <a:prstClr val="black">
                    <a:alpha val="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87-4505-A38D-CBBB053BCA27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noFill/>
              </a:ln>
              <a:effectLst>
                <a:outerShdw blurRad="50800" dist="38100" dir="21540000" algn="r" rotWithShape="0">
                  <a:prstClr val="black">
                    <a:alpha val="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87-4505-A38D-CBBB053BCA27}"/>
              </c:ext>
            </c:extLst>
          </c:dPt>
          <c:dPt>
            <c:idx val="2"/>
            <c:bubble3D val="0"/>
            <c:spPr>
              <a:solidFill>
                <a:srgbClr val="00CC00"/>
              </a:solidFill>
              <a:ln w="19050">
                <a:noFill/>
              </a:ln>
              <a:effectLst>
                <a:outerShdw blurRad="50800" dist="38100" dir="21540000" algn="r" rotWithShape="0">
                  <a:prstClr val="black">
                    <a:alpha val="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87-4505-A38D-CBBB053BCA27}"/>
              </c:ext>
            </c:extLst>
          </c:dPt>
          <c:dPt>
            <c:idx val="3"/>
            <c:bubble3D val="0"/>
            <c:spPr>
              <a:solidFill>
                <a:srgbClr val="D60093"/>
              </a:solidFill>
              <a:ln w="19050">
                <a:noFill/>
              </a:ln>
              <a:effectLst>
                <a:outerShdw blurRad="50800" dist="38100" dir="21540000" algn="r" rotWithShape="0">
                  <a:prstClr val="black">
                    <a:alpha val="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787-4505-A38D-CBBB053BCA27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noFill/>
              </a:ln>
              <a:effectLst>
                <a:outerShdw blurRad="50800" dist="38100" dir="21540000" algn="r" rotWithShape="0">
                  <a:prstClr val="black">
                    <a:alpha val="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787-4505-A38D-CBBB053BCA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2000" b="1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Category'!$A$22:$A$26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'Top 5 Category'!$B$22:$B$26</c:f>
              <c:numCache>
                <c:formatCode>0.0%</c:formatCode>
                <c:ptCount val="5"/>
                <c:pt idx="0">
                  <c:v>0.21364488751332342</c:v>
                </c:pt>
                <c:pt idx="1">
                  <c:v>0.19002183045205565</c:v>
                </c:pt>
                <c:pt idx="2">
                  <c:v>0.19761118995913202</c:v>
                </c:pt>
                <c:pt idx="3">
                  <c:v>0.20282370912490097</c:v>
                </c:pt>
                <c:pt idx="4">
                  <c:v>0.19589838295058795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787-4505-A38D-CBBB053BCA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187223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92161" y="1114191"/>
            <a:ext cx="8463583" cy="8028287"/>
            <a:chOff x="383014" y="386541"/>
            <a:chExt cx="11284777" cy="1070438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360150" y="409405"/>
              <a:ext cx="9802442" cy="9756714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ea typeface="Cambria Math" panose="02040503050406030204" pitchFamily="18" charset="0"/>
                <a:cs typeface="Mongolian Baiti" panose="03000500000000000000" pitchFamily="66" charset="0"/>
              </a:rPr>
              <a:t>Social Buzz…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Georgia" panose="0204050205040502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47982B-458E-48B2-9359-3DB9B7563DB5}"/>
              </a:ext>
            </a:extLst>
          </p:cNvPr>
          <p:cNvSpPr txBox="1"/>
          <p:nvPr/>
        </p:nvSpPr>
        <p:spPr>
          <a:xfrm>
            <a:off x="11734800" y="1161805"/>
            <a:ext cx="5524500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ANALYSIS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Animals and Science are the Two Most Popular Categories of Content, showing that People Enjoy “Real-Life” and “Factual” content the Most.</a:t>
            </a:r>
          </a:p>
          <a:p>
            <a:endParaRPr lang="en-US" sz="2400" dirty="0">
              <a:latin typeface="Constantia" panose="02030602050306030303" pitchFamily="18" charset="0"/>
            </a:endParaRPr>
          </a:p>
          <a:p>
            <a:r>
              <a:rPr lang="en-US" sz="2800" b="1" dirty="0">
                <a:latin typeface="Georgia" panose="02040502050405020303" pitchFamily="18" charset="0"/>
              </a:rPr>
              <a:t>INSIGHTS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Food is the Common Theme with Top 5 Categories with “Heathy Eating” ranking the Highest. This may give an Indication to the Audience within your User Base.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You could use this Insights to Create a Campaign and work with Healthy Eating Brands to boost User-Engagement.</a:t>
            </a:r>
          </a:p>
          <a:p>
            <a:endParaRPr lang="en-US" sz="2400" dirty="0">
              <a:latin typeface="Constantia" panose="02030602050306030303" pitchFamily="18" charset="0"/>
            </a:endParaRPr>
          </a:p>
          <a:p>
            <a:r>
              <a:rPr lang="en-US" sz="2800" b="1" dirty="0">
                <a:latin typeface="Georgia" panose="02040502050405020303" pitchFamily="18" charset="0"/>
              </a:rPr>
              <a:t>NEXT STEP</a:t>
            </a:r>
          </a:p>
          <a:p>
            <a:r>
              <a:rPr lang="en-US" sz="2400" dirty="0">
                <a:latin typeface="Constantia" panose="02030602050306030303" pitchFamily="18" charset="0"/>
              </a:rPr>
              <a:t>This Ad-Hoc Analysis is Insightful, but its time to take this Analysis into Large Scale Production for Real-Time understanding your Business.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Georgia" panose="0204050205040502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77599"/>
            <a:chOff x="0" y="0"/>
            <a:chExt cx="11564591" cy="446544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ln>
                    <a:solidFill>
                      <a:srgbClr val="FF0066"/>
                    </a:solidFill>
                  </a:ln>
                  <a:solidFill>
                    <a:srgbClr val="FF0000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Georgia" panose="02040502050405020303" pitchFamily="18" charset="0"/>
                </a:rPr>
                <a:t>Today’s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59583" y="2298166"/>
              <a:ext cx="11005008" cy="21672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Project Recap</a:t>
              </a:r>
            </a:p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The Analytics Team</a:t>
              </a:r>
            </a:p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Wingdings" panose="05000000000000000000" pitchFamily="2" charset="2"/>
                <a:buChar char="q"/>
              </a:pPr>
              <a:r>
                <a:rPr lang="en-US" sz="2200" spc="-19" dirty="0">
                  <a:solidFill>
                    <a:srgbClr val="000000"/>
                  </a:solidFill>
                  <a:latin typeface="Constantia" panose="02030602050306030303" pitchFamily="18" charset="0"/>
                  <a:ea typeface="Cambria Math" panose="020405030504060302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Georgia" panose="02040502050405020303" pitchFamily="18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41CFE8-39AB-4E31-BF40-A1D441B168BC}"/>
              </a:ext>
            </a:extLst>
          </p:cNvPr>
          <p:cNvSpPr txBox="1"/>
          <p:nvPr/>
        </p:nvSpPr>
        <p:spPr>
          <a:xfrm>
            <a:off x="9144001" y="2877217"/>
            <a:ext cx="64539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Social Buzz is a Fast Growing Technology Unicorn that needs to adapt quickly to its Global Scale.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Accenture has begun a 3-Month POC focusing on these tasks: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5623A0-0043-4E23-B791-9FF1627ED785}"/>
              </a:ext>
            </a:extLst>
          </p:cNvPr>
          <p:cNvSpPr txBox="1"/>
          <p:nvPr/>
        </p:nvSpPr>
        <p:spPr>
          <a:xfrm>
            <a:off x="9451670" y="5115096"/>
            <a:ext cx="62336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 Audit of Social Buzz’s Big data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Recommendations for a Successful 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Georgia" panose="02040502050405020303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0E3BE-A090-4E4F-9199-5E427F9B4A9B}"/>
              </a:ext>
            </a:extLst>
          </p:cNvPr>
          <p:cNvSpPr txBox="1"/>
          <p:nvPr/>
        </p:nvSpPr>
        <p:spPr>
          <a:xfrm>
            <a:off x="2710548" y="5519327"/>
            <a:ext cx="688801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Getting over  </a:t>
            </a:r>
            <a:r>
              <a:rPr lang="en-US" sz="2400" b="1" u="sng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100000 </a:t>
            </a:r>
            <a:r>
              <a:rPr lang="en-US" sz="2400" b="1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Posts per Day.</a:t>
            </a:r>
          </a:p>
          <a:p>
            <a:endParaRPr lang="en-US" sz="2400" b="1" spc="-8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Getting about  </a:t>
            </a:r>
            <a:r>
              <a:rPr lang="en-US" sz="2400" b="1" u="sng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36500000 </a:t>
            </a:r>
            <a:r>
              <a:rPr lang="en-US" sz="2400" b="1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Pieces of Content per Year.</a:t>
            </a:r>
          </a:p>
          <a:p>
            <a:endParaRPr lang="en-US" sz="2400" b="1" spc="-8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b="1" spc="-8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spc="-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But how to Capitalize it , when there are so much of it.</a:t>
            </a:r>
          </a:p>
          <a:p>
            <a:endParaRPr lang="en-US" sz="2000" b="1" spc="-8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b="1" spc="-8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b="1" spc="-80" dirty="0">
                <a:solidFill>
                  <a:srgbClr val="FFFFFF"/>
                </a:solidFill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  <a:hlinkClick r:id="rId10" action="ppaction://hlinksldjump"/>
              </a:rPr>
              <a:t>Analysis to find the Social Buzz’s Top 5 most Popular Categories of Content.</a:t>
            </a:r>
            <a:endParaRPr lang="en-US" sz="2000" b="1" dirty="0"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384981" y="6991234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96477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spc="-80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54BFF0-D41E-4279-8236-E4792B41CBB5}"/>
              </a:ext>
            </a:extLst>
          </p:cNvPr>
          <p:cNvSpPr txBox="1"/>
          <p:nvPr/>
        </p:nvSpPr>
        <p:spPr>
          <a:xfrm>
            <a:off x="14319626" y="1890106"/>
            <a:ext cx="38100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Andrew Fleming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23C203-3899-4BB3-91D8-1D615CF19622}"/>
              </a:ext>
            </a:extLst>
          </p:cNvPr>
          <p:cNvSpPr txBox="1"/>
          <p:nvPr/>
        </p:nvSpPr>
        <p:spPr>
          <a:xfrm>
            <a:off x="14272255" y="4841322"/>
            <a:ext cx="38100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Marcus Rompton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031686-E22A-4779-99C2-84B9E069EA77}"/>
              </a:ext>
            </a:extLst>
          </p:cNvPr>
          <p:cNvSpPr txBox="1"/>
          <p:nvPr/>
        </p:nvSpPr>
        <p:spPr>
          <a:xfrm>
            <a:off x="14272255" y="7794543"/>
            <a:ext cx="38100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Mansi P S {Myself}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363200" y="1028700"/>
            <a:ext cx="6642545" cy="131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11500" spc="-8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Georgia" panose="02040502050405020303" pitchFamily="18" charset="0"/>
              </a:rPr>
              <a:t>Process</a:t>
            </a:r>
            <a:endParaRPr lang="en-US" sz="8000" spc="-80" dirty="0">
              <a:ln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09B2FD9F-4A77-4A15-AF77-888B3F72DEBD}"/>
              </a:ext>
            </a:extLst>
          </p:cNvPr>
          <p:cNvSpPr txBox="1"/>
          <p:nvPr/>
        </p:nvSpPr>
        <p:spPr>
          <a:xfrm>
            <a:off x="3758354" y="1096891"/>
            <a:ext cx="3006331" cy="1018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800" b="1" spc="-8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Understanding</a:t>
            </a: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5D1F45B2-434F-41B8-A43F-29DDFE33470A}"/>
              </a:ext>
            </a:extLst>
          </p:cNvPr>
          <p:cNvSpPr txBox="1"/>
          <p:nvPr/>
        </p:nvSpPr>
        <p:spPr>
          <a:xfrm>
            <a:off x="5820310" y="2645432"/>
            <a:ext cx="2823807" cy="1018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2800" b="1" spc="-8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Cleaning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9AAACDD7-20AA-45A1-9B24-03748FC17D05}"/>
              </a:ext>
            </a:extLst>
          </p:cNvPr>
          <p:cNvSpPr txBox="1"/>
          <p:nvPr/>
        </p:nvSpPr>
        <p:spPr>
          <a:xfrm>
            <a:off x="7714481" y="4305300"/>
            <a:ext cx="2760930" cy="1004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2800" b="1" spc="-8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Modelling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F8570BC0-AB1D-4B74-91B1-CAF55AA0808E}"/>
              </a:ext>
            </a:extLst>
          </p:cNvPr>
          <p:cNvSpPr txBox="1"/>
          <p:nvPr/>
        </p:nvSpPr>
        <p:spPr>
          <a:xfrm>
            <a:off x="8458200" y="5861823"/>
            <a:ext cx="3006331" cy="1018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800" b="1" spc="-8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 Analysis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CB94853D-9621-4A9C-800F-B0296CF43B9E}"/>
              </a:ext>
            </a:extLst>
          </p:cNvPr>
          <p:cNvSpPr txBox="1"/>
          <p:nvPr/>
        </p:nvSpPr>
        <p:spPr>
          <a:xfrm>
            <a:off x="10744200" y="7567545"/>
            <a:ext cx="3006331" cy="1004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800" b="1" spc="-8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Uncover Insights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03471" y="6477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Constantia" panose="02030602050306030303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6E4B32-39AB-4A32-A818-AE281691376B}"/>
              </a:ext>
            </a:extLst>
          </p:cNvPr>
          <p:cNvSpPr txBox="1"/>
          <p:nvPr/>
        </p:nvSpPr>
        <p:spPr>
          <a:xfrm>
            <a:off x="2895600" y="3446190"/>
            <a:ext cx="175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497BE-C39F-4EA7-A7AF-3F786A020EF0}"/>
              </a:ext>
            </a:extLst>
          </p:cNvPr>
          <p:cNvSpPr txBox="1"/>
          <p:nvPr/>
        </p:nvSpPr>
        <p:spPr>
          <a:xfrm>
            <a:off x="2401176" y="4988857"/>
            <a:ext cx="242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nstantia" panose="02030602050306030303" pitchFamily="18" charset="0"/>
                <a:ea typeface="Cambria" panose="02040503050406030204" pitchFamily="18" charset="0"/>
              </a:rPr>
              <a:t>Unique</a:t>
            </a:r>
          </a:p>
          <a:p>
            <a:pPr algn="ctr"/>
            <a:r>
              <a:rPr lang="en-US" sz="2800" b="1" dirty="0">
                <a:latin typeface="Constantia" panose="02030602050306030303" pitchFamily="18" charset="0"/>
                <a:ea typeface="Cambria" panose="02040503050406030204" pitchFamily="18" charset="0"/>
              </a:rPr>
              <a:t>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A3E10-491A-45E4-A038-CF1A4F1C925D}"/>
              </a:ext>
            </a:extLst>
          </p:cNvPr>
          <p:cNvSpPr txBox="1"/>
          <p:nvPr/>
        </p:nvSpPr>
        <p:spPr>
          <a:xfrm>
            <a:off x="7379584" y="3318091"/>
            <a:ext cx="2757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1897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8E3D0F-411E-47BF-9176-AE86CFCC486E}"/>
              </a:ext>
            </a:extLst>
          </p:cNvPr>
          <p:cNvSpPr txBox="1"/>
          <p:nvPr/>
        </p:nvSpPr>
        <p:spPr>
          <a:xfrm>
            <a:off x="7272184" y="4988857"/>
            <a:ext cx="2972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nstantia" panose="02030602050306030303" pitchFamily="18" charset="0"/>
                <a:ea typeface="Cambria" panose="02040503050406030204" pitchFamily="18" charset="0"/>
              </a:rPr>
              <a:t>Reaction To “ANIMAL” Post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E4F65-CADD-4AD7-8B4F-8017BC97F0CF}"/>
              </a:ext>
            </a:extLst>
          </p:cNvPr>
          <p:cNvSpPr txBox="1"/>
          <p:nvPr/>
        </p:nvSpPr>
        <p:spPr>
          <a:xfrm>
            <a:off x="12192000" y="3273636"/>
            <a:ext cx="4770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A1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January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23E49-64FE-4979-B89A-C7D845598938}"/>
              </a:ext>
            </a:extLst>
          </p:cNvPr>
          <p:cNvSpPr txBox="1"/>
          <p:nvPr/>
        </p:nvSpPr>
        <p:spPr>
          <a:xfrm>
            <a:off x="12960198" y="4988858"/>
            <a:ext cx="242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onstantia" panose="02030602050306030303" pitchFamily="18" charset="0"/>
                <a:ea typeface="Cambria" panose="02040503050406030204" pitchFamily="18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1A73A7D-BB31-488C-A9D0-DBDA673819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112291"/>
              </p:ext>
            </p:extLst>
          </p:nvPr>
        </p:nvGraphicFramePr>
        <p:xfrm>
          <a:off x="3886200" y="1685151"/>
          <a:ext cx="12954000" cy="6639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DFA9A2A-8AA2-4018-9031-62B1101A5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936535"/>
              </p:ext>
            </p:extLst>
          </p:nvPr>
        </p:nvGraphicFramePr>
        <p:xfrm>
          <a:off x="3962400" y="1231450"/>
          <a:ext cx="12192000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327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Mongolian Baiti</vt:lpstr>
      <vt:lpstr>Calibri</vt:lpstr>
      <vt:lpstr>Constantia</vt:lpstr>
      <vt:lpstr>Cambria</vt:lpstr>
      <vt:lpstr>Cambria Math</vt:lpstr>
      <vt:lpstr>Arial</vt:lpstr>
      <vt:lpstr>Georgia</vt:lpstr>
      <vt:lpstr>Clear Sans Regular Bold</vt:lpstr>
      <vt:lpstr>Wingdings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28</cp:revision>
  <dcterms:created xsi:type="dcterms:W3CDTF">2006-08-16T00:00:00Z</dcterms:created>
  <dcterms:modified xsi:type="dcterms:W3CDTF">2024-07-07T05:15:28Z</dcterms:modified>
  <dc:identifier>DAEhDyfaYKE</dc:identifier>
</cp:coreProperties>
</file>